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Cases</c:v>
                </c:pt>
              </c:strCache>
            </c:strRef>
          </c:tx>
          <c:spPr>
            <a:solidFill>
              <a:srgbClr val="B8504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2B211D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Sleeve
Gastrectomy</c:v>
                  </c:pt>
                  <c:pt idx="1">
                    <c:v>RYGB</c:v>
                  </c:pt>
                  <c:pt idx="2">
                    <c:v>OAGB</c:v>
                  </c:pt>
                  <c:pt idx="3">
                    <c:v>Revisional
Surgery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</c:v>
                </c:pt>
                <c:pt idx="1">
                  <c:v>9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800" u="none">
                  <a:solidFill>
                    <a:srgbClr val="2B211D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8A72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2B211D"/>
                </a:solidFill>
                <a:latin typeface="Arial"/>
              </a:defRPr>
            </a:pPr>
            <a:r>
              <a:rPr sz="1800" b="0" i="0" u="none" strike="noStrike">
                <a:solidFill>
                  <a:srgbClr val="2B211D"/>
                </a:solidFill>
                <a:latin typeface="Arial"/>
              </a:rPr>
              <a:t>Illustrative %TWL Trajectory to 12-Month Mean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%TWL</c:v>
                </c:pt>
              </c:strCache>
            </c:strRef>
          </c:tx>
          <c:spPr>
            <a:solidFill>
              <a:srgbClr val="B85042"/>
            </a:solidFill>
            <a:ln w="38100" cap="flat">
              <a:solidFill>
                <a:srgbClr val="B85042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B2D22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B85042"/>
              </a:solidFill>
              <a:ln w="9525" cap="flat">
                <a:solidFill>
                  <a:srgbClr val="B85042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Baseline</c:v>
                  </c:pt>
                  <c:pt idx="1">
                    <c:v>3 mo</c:v>
                  </c:pt>
                  <c:pt idx="2">
                    <c:v>6 mo</c:v>
                  </c:pt>
                  <c:pt idx="3">
                    <c:v>12 mo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14</c:v>
                </c:pt>
                <c:pt idx="2">
                  <c:v>21</c:v>
                </c:pt>
                <c:pt idx="3">
                  <c:v>27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1" i="0" strike="noStrike" sz="1600" u="none">
                  <a:solidFill>
                    <a:srgbClr val="6B2D22"/>
                  </a:solidFill>
                  <a:latin typeface="Arial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8A7266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B2D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84080" y="-1463040"/>
            <a:ext cx="3840480" cy="3840480"/>
          </a:xfrm>
          <a:prstGeom prst="ellipse">
            <a:avLst/>
          </a:prstGeom>
          <a:solidFill>
            <a:srgbClr val="B85042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1155680" y="4206240"/>
            <a:ext cx="2926080" cy="2926080"/>
          </a:xfrm>
          <a:prstGeom prst="ellipse">
            <a:avLst/>
          </a:prstGeom>
          <a:solidFill>
            <a:srgbClr val="C9AE8C">
              <a:alpha val="3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685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 2026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0515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FD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 di Comunicazione  ·  Codice #015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196596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Establishing a Publicly Funded Bariatric Surgery Unit</a:t>
            </a:r>
            <a:endParaRPr lang="en-US" sz="42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42900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Mentorship-Based Capacity-Building Model — Early Outcomes from Pakistan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731520" y="4114800"/>
            <a:ext cx="2743200" cy="0"/>
          </a:xfrm>
          <a:prstGeom prst="line">
            <a:avLst/>
          </a:prstGeom>
          <a:noFill/>
          <a:ln w="25400">
            <a:solidFill>
              <a:srgbClr val="C9AE8C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434340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Rana Muhammad Umar Rizwan  ·  Muhammad Usman Islam  ·  Prof. Farooq Ahmad Rana  ·  Tahir Ebrahim Yunus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Saud Iqbal  ·  Tahira Islam  ·  Rana Waqas Mahmood  ·  Muhammad Asim Khan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62179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FC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Tematica: Miscellanea   |   Keywords: Bariatric Surgery · Public-Sector Healthcare · Mentorship &amp; Capacity Building · LMICs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Access Gap in Bariatric Surgery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900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to bariatric surgery remains limited in many low- and middle-income countries (LMICs) — constrained not by clinical demand, but by structural barriers.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256032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•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248716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constraints</a:t>
            </a:r>
            <a:endParaRPr lang="en-US" sz="1850" dirty="0"/>
          </a:p>
        </p:txBody>
      </p:sp>
      <p:sp>
        <p:nvSpPr>
          <p:cNvPr id="8" name="Text 6"/>
          <p:cNvSpPr txBox="1"/>
          <p:nvPr/>
        </p:nvSpPr>
        <p:spPr>
          <a:xfrm>
            <a:off x="1234440" y="2907792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public funding and out-of-pocket cost burden for patients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88620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548640" y="3886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•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381304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personnel shortage</a:t>
            </a:r>
            <a:endParaRPr lang="en-US" sz="185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4233672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 surgeons, anesthesiologists, and nurses with bariatric expertise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521208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5212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•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513892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infrastructure</a:t>
            </a:r>
            <a:endParaRPr lang="en-US" sz="185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5559552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Public-sector hospitals often lack dedicated pathways for MBS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537960" y="1417320"/>
            <a:ext cx="5074920" cy="4892040"/>
          </a:xfrm>
          <a:prstGeom prst="roundRect">
            <a:avLst>
              <a:gd name="adj" fmla="val 2243"/>
            </a:avLst>
          </a:prstGeom>
          <a:solidFill>
            <a:srgbClr val="6B2D2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03720" y="173736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RESPONSE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903720" y="2057400"/>
            <a:ext cx="4389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</a:t>
            </a:r>
            <a:endParaRPr lang="en-US" sz="5600" dirty="0"/>
          </a:p>
        </p:txBody>
      </p:sp>
      <p:sp>
        <p:nvSpPr>
          <p:cNvPr id="20" name="Text 18"/>
          <p:cNvSpPr txBox="1"/>
          <p:nvPr/>
        </p:nvSpPr>
        <p:spPr>
          <a:xfrm>
            <a:off x="6903720" y="3017520"/>
            <a:ext cx="4343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publicly funded bariatric surgery program was established at a tertiary-care public-sector hospital in Pakistan.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903720" y="4434840"/>
            <a:ext cx="4023360" cy="0"/>
          </a:xfrm>
          <a:prstGeom prst="line">
            <a:avLst/>
          </a:prstGeom>
          <a:noFill/>
          <a:ln w="19050">
            <a:solidFill>
              <a:srgbClr val="B8504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903720" y="4617720"/>
            <a:ext cx="4343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i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through a structured mentorship-based capacity-building model with experienced bariatric surgeons.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Study Aim &amp; Design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64240" cy="1005840"/>
          </a:xfrm>
          <a:prstGeom prst="roundRect">
            <a:avLst>
              <a:gd name="adj" fmla="val 9091"/>
            </a:avLst>
          </a:prstGeom>
          <a:solidFill>
            <a:srgbClr val="FAF6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50876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evaluate the feasibility, safety, and early outcomes of a mentorship-based, publicly funded bariatric surgery program.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AF6F0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320040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8404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Retrospective analysis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868680" y="4709160"/>
            <a:ext cx="2926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32 patients undergoing bariatric surgery, 2025–2026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297680" y="2880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AF6F0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17720" y="320040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617720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2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617720" y="38404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Mentorship-led training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4617720" y="4709160"/>
            <a:ext cx="2926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Experienced bariatric surgeons trained surgeons, anesthesiologists &amp; nursing staff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46720" y="2880360"/>
            <a:ext cx="3566160" cy="3108960"/>
          </a:xfrm>
          <a:prstGeom prst="roundRect">
            <a:avLst>
              <a:gd name="adj" fmla="val 2941"/>
            </a:avLst>
          </a:prstGeom>
          <a:solidFill>
            <a:srgbClr val="FAF6F0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66760" y="320040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366760" y="3200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3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8366760" y="384048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MDT-driven pathway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8366760" y="4709160"/>
            <a:ext cx="29260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Multidisciplinary team, structured prehabilitation, and postoperative follow-up protocol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6B2D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MODEL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Capacity-Building Model Works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084832" cy="2788920"/>
          </a:xfrm>
          <a:prstGeom prst="roundRect">
            <a:avLst>
              <a:gd name="adj" fmla="val 4386"/>
            </a:avLst>
          </a:prstGeom>
          <a:solidFill>
            <a:srgbClr val="B85042">
              <a:alpha val="85000"/>
            </a:srgbClr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13232" y="21031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713232" y="265176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Mentorship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13232" y="34747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Experienced bariatric surgeons embed and train the local team</a:t>
            </a:r>
            <a:endParaRPr lang="en-US" sz="1350" dirty="0"/>
          </a:p>
        </p:txBody>
      </p:sp>
      <p:sp>
        <p:nvSpPr>
          <p:cNvPr id="8" name="Text 6"/>
          <p:cNvSpPr txBox="1"/>
          <p:nvPr/>
        </p:nvSpPr>
        <p:spPr>
          <a:xfrm>
            <a:off x="2615184" y="3131820"/>
            <a:ext cx="393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52344" y="1965960"/>
            <a:ext cx="2084832" cy="2788920"/>
          </a:xfrm>
          <a:prstGeom prst="roundRect">
            <a:avLst>
              <a:gd name="adj" fmla="val 4386"/>
            </a:avLst>
          </a:prstGeom>
          <a:solidFill>
            <a:srgbClr val="B85042">
              <a:alpha val="85000"/>
            </a:srgbClr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916936" y="21031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2916936" y="265176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Training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916936" y="34747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Surgeons, anesthesiologists &amp; nursing staff upskilled together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4818888" y="3131820"/>
            <a:ext cx="393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4956048" y="1965960"/>
            <a:ext cx="2084832" cy="2788920"/>
          </a:xfrm>
          <a:prstGeom prst="roundRect">
            <a:avLst>
              <a:gd name="adj" fmla="val 4386"/>
            </a:avLst>
          </a:prstGeom>
          <a:solidFill>
            <a:srgbClr val="B85042">
              <a:alpha val="8500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120640" y="21031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5120640" y="265176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MDT Formation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34747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Multidisciplinary team established for case selection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7022592" y="3131820"/>
            <a:ext cx="393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7159752" y="1965960"/>
            <a:ext cx="2084832" cy="2788920"/>
          </a:xfrm>
          <a:prstGeom prst="roundRect">
            <a:avLst>
              <a:gd name="adj" fmla="val 4386"/>
            </a:avLst>
          </a:prstGeom>
          <a:solidFill>
            <a:srgbClr val="B85042">
              <a:alpha val="85000"/>
            </a:srgbClr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324344" y="21031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600" dirty="0"/>
          </a:p>
        </p:txBody>
      </p:sp>
      <p:sp>
        <p:nvSpPr>
          <p:cNvPr id="21" name="Text 19"/>
          <p:cNvSpPr txBox="1"/>
          <p:nvPr/>
        </p:nvSpPr>
        <p:spPr>
          <a:xfrm>
            <a:off x="7324344" y="265176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Prehabilitation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324344" y="34747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pre-operative optimization pathway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9226296" y="3131820"/>
            <a:ext cx="393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9363456" y="1965960"/>
            <a:ext cx="2084832" cy="2788920"/>
          </a:xfrm>
          <a:prstGeom prst="roundRect">
            <a:avLst>
              <a:gd name="adj" fmla="val 4386"/>
            </a:avLst>
          </a:prstGeom>
          <a:solidFill>
            <a:srgbClr val="B85042">
              <a:alpha val="85000"/>
            </a:srgbClr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528048" y="210312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600" dirty="0"/>
          </a:p>
        </p:txBody>
      </p:sp>
      <p:sp>
        <p:nvSpPr>
          <p:cNvPr id="26" name="Text 24"/>
          <p:cNvSpPr txBox="1"/>
          <p:nvPr/>
        </p:nvSpPr>
        <p:spPr>
          <a:xfrm>
            <a:off x="9528048" y="265176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Follow-up Protocol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9528048" y="3474720"/>
            <a:ext cx="17556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Standardized postoperative monitoring &amp; compliance tracking</a:t>
            </a:r>
            <a:endParaRPr lang="en-US" sz="135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029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Result: 63 patients discussed in MDT meetings → 32 selected and underwent bariatric surgery</a:t>
            </a:r>
            <a:endParaRPr lang="en-US" sz="1700" dirty="0"/>
          </a:p>
        </p:txBody>
      </p:sp>
      <p:sp>
        <p:nvSpPr>
          <p:cNvPr id="29" name="Text 27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— COHORT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 Cohort &amp; Demographics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371600" cy="2148840"/>
          </a:xfrm>
          <a:prstGeom prst="roundRect">
            <a:avLst>
              <a:gd name="adj" fmla="val 6667"/>
            </a:avLst>
          </a:prstGeom>
          <a:solidFill>
            <a:srgbClr val="FAF6F0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63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594360" y="251460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discussed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MDT meetings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029968" y="1463040"/>
            <a:ext cx="1371600" cy="2148840"/>
          </a:xfrm>
          <a:prstGeom prst="roundRect">
            <a:avLst>
              <a:gd name="adj" fmla="val 6667"/>
            </a:avLst>
          </a:prstGeom>
          <a:solidFill>
            <a:srgbClr val="FAF6F0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029968" y="164592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2075688" y="251460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Underwent bariatric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surgery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11296" y="1463040"/>
            <a:ext cx="1371600" cy="2148840"/>
          </a:xfrm>
          <a:prstGeom prst="roundRect">
            <a:avLst>
              <a:gd name="adj" fmla="val 6667"/>
            </a:avLst>
          </a:prstGeom>
          <a:solidFill>
            <a:srgbClr val="FAF6F0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11296" y="164592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42.8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3557016" y="251460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age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(years)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992624" y="1463040"/>
            <a:ext cx="1371600" cy="2148840"/>
          </a:xfrm>
          <a:prstGeom prst="roundRect">
            <a:avLst>
              <a:gd name="adj" fmla="val 6667"/>
            </a:avLst>
          </a:prstGeom>
          <a:solidFill>
            <a:srgbClr val="FAF6F0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992624" y="1645920"/>
            <a:ext cx="1371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48.0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5038344" y="251460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BMI</a:t>
            </a:r>
            <a:endParaRPr lang="en-US" sz="1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(kg/m²)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39319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 DISTRIBUTION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8640" y="4297680"/>
            <a:ext cx="5394960" cy="502920"/>
          </a:xfrm>
          <a:prstGeom prst="rect">
            <a:avLst/>
          </a:prstGeom>
          <a:solidFill>
            <a:srgbClr val="E4EEEE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4297680"/>
            <a:ext cx="3539094" cy="50292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40080" y="42976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Female 65.6%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4480560" y="4297680"/>
            <a:ext cx="1417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Male 34.4%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537960" y="1463040"/>
            <a:ext cx="5074920" cy="4892040"/>
          </a:xfrm>
          <a:prstGeom prst="roundRect">
            <a:avLst>
              <a:gd name="adj" fmla="val 2243"/>
            </a:avLst>
          </a:prstGeom>
          <a:solidFill>
            <a:srgbClr val="6B2D22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90372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COHORT PROFILE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903720" y="2194560"/>
            <a:ext cx="4343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program's early cohort reflects the typical severe-obesity population seen in tertiary public-sector referral: predominantly female, middle-aged, with a mean BMI well within Class III obesity.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903720" y="4069080"/>
            <a:ext cx="4023360" cy="0"/>
          </a:xfrm>
          <a:prstGeom prst="line">
            <a:avLst/>
          </a:prstGeom>
          <a:noFill/>
          <a:ln w="19050">
            <a:solidFill>
              <a:srgbClr val="B8504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903720" y="4251960"/>
            <a:ext cx="4343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Just over half of MDT-discussed patients (32/63, 51%) proceeded to surgery — reflecting careful multidisciplinary case selection.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— PROCEDURES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Procedures Performed (n = 32)</a:t>
            </a:r>
            <a:endParaRPr lang="en-US" sz="3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554480"/>
          <a:ext cx="66751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498080" y="1600200"/>
            <a:ext cx="41148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26680" y="16916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Sleeve Gastrectomy</a:t>
            </a:r>
            <a:endParaRPr lang="en-US" sz="1850" dirty="0"/>
          </a:p>
        </p:txBody>
      </p:sp>
      <p:sp>
        <p:nvSpPr>
          <p:cNvPr id="7" name="Text 4"/>
          <p:cNvSpPr txBox="1"/>
          <p:nvPr/>
        </p:nvSpPr>
        <p:spPr>
          <a:xfrm>
            <a:off x="7726680" y="2039112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cases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10149840" y="1600200"/>
            <a:ext cx="1280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53%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7498080" y="2587752"/>
            <a:ext cx="41148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726680" y="267919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RYGB</a:t>
            </a:r>
            <a:endParaRPr lang="en-US" sz="1850" dirty="0"/>
          </a:p>
        </p:txBody>
      </p:sp>
      <p:sp>
        <p:nvSpPr>
          <p:cNvPr id="11" name="Text 8"/>
          <p:cNvSpPr txBox="1"/>
          <p:nvPr/>
        </p:nvSpPr>
        <p:spPr>
          <a:xfrm>
            <a:off x="7726680" y="3026664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cases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10149840" y="2587752"/>
            <a:ext cx="1280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28%</a:t>
            </a:r>
            <a:endParaRPr lang="en-US" sz="2800" dirty="0"/>
          </a:p>
        </p:txBody>
      </p:sp>
      <p:sp>
        <p:nvSpPr>
          <p:cNvPr id="13" name="Shape 10"/>
          <p:cNvSpPr/>
          <p:nvPr/>
        </p:nvSpPr>
        <p:spPr>
          <a:xfrm>
            <a:off x="7498080" y="3575304"/>
            <a:ext cx="41148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726680" y="3666744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OAGB</a:t>
            </a:r>
            <a:endParaRPr lang="en-US" sz="1850" dirty="0"/>
          </a:p>
        </p:txBody>
      </p:sp>
      <p:sp>
        <p:nvSpPr>
          <p:cNvPr id="15" name="Text 12"/>
          <p:cNvSpPr txBox="1"/>
          <p:nvPr/>
        </p:nvSpPr>
        <p:spPr>
          <a:xfrm>
            <a:off x="7726680" y="4014216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cases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10149840" y="3575304"/>
            <a:ext cx="1280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16%</a:t>
            </a:r>
            <a:endParaRPr lang="en-US" sz="2800" dirty="0"/>
          </a:p>
        </p:txBody>
      </p:sp>
      <p:sp>
        <p:nvSpPr>
          <p:cNvPr id="17" name="Shape 14"/>
          <p:cNvSpPr/>
          <p:nvPr/>
        </p:nvSpPr>
        <p:spPr>
          <a:xfrm>
            <a:off x="7498080" y="4562856"/>
            <a:ext cx="411480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726680" y="465429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Revisional Surgery</a:t>
            </a:r>
            <a:endParaRPr lang="en-US" sz="1850" dirty="0"/>
          </a:p>
        </p:txBody>
      </p:sp>
      <p:sp>
        <p:nvSpPr>
          <p:cNvPr id="19" name="Text 16"/>
          <p:cNvSpPr txBox="1"/>
          <p:nvPr/>
        </p:nvSpPr>
        <p:spPr>
          <a:xfrm>
            <a:off x="7726680" y="500176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cases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10149840" y="4562856"/>
            <a:ext cx="1280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3%</a:t>
            </a:r>
            <a:endParaRPr lang="en-US" sz="2800" dirty="0"/>
          </a:p>
        </p:txBody>
      </p:sp>
      <p:sp>
        <p:nvSpPr>
          <p:cNvPr id="21" name="Text 18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— OPERATIVE OUTCOMES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Operative Course Was Efficient &amp; Uneventful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633472" cy="1920240"/>
          </a:xfrm>
          <a:prstGeom prst="roundRect">
            <a:avLst>
              <a:gd name="adj" fmla="val 4762"/>
            </a:avLst>
          </a:prstGeom>
          <a:solidFill>
            <a:srgbClr val="FAF6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9164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62.4 min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606040"/>
            <a:ext cx="23591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operative time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319272" y="1508760"/>
            <a:ext cx="2633472" cy="1920240"/>
          </a:xfrm>
          <a:prstGeom prst="roundRect">
            <a:avLst>
              <a:gd name="adj" fmla="val 4762"/>
            </a:avLst>
          </a:prstGeom>
          <a:solidFill>
            <a:srgbClr val="FAF6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319272" y="169164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6B2D2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days</a:t>
            </a:r>
            <a:endParaRPr lang="en-US" sz="3800" dirty="0"/>
          </a:p>
        </p:txBody>
      </p:sp>
      <p:sp>
        <p:nvSpPr>
          <p:cNvPr id="9" name="Text 7"/>
          <p:cNvSpPr txBox="1"/>
          <p:nvPr/>
        </p:nvSpPr>
        <p:spPr>
          <a:xfrm>
            <a:off x="3456432" y="2606040"/>
            <a:ext cx="23591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hospital stay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089904" y="1508760"/>
            <a:ext cx="2633472" cy="1920240"/>
          </a:xfrm>
          <a:prstGeom prst="roundRect">
            <a:avLst>
              <a:gd name="adj" fmla="val 4762"/>
            </a:avLst>
          </a:prstGeom>
          <a:solidFill>
            <a:srgbClr val="6B2D2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089904" y="169164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800" dirty="0"/>
          </a:p>
        </p:txBody>
      </p:sp>
      <p:sp>
        <p:nvSpPr>
          <p:cNvPr id="12" name="Text 10"/>
          <p:cNvSpPr txBox="1"/>
          <p:nvPr/>
        </p:nvSpPr>
        <p:spPr>
          <a:xfrm>
            <a:off x="6227064" y="2606040"/>
            <a:ext cx="23591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Conversions to open surgery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860536" y="1508760"/>
            <a:ext cx="2633472" cy="1920240"/>
          </a:xfrm>
          <a:prstGeom prst="roundRect">
            <a:avLst>
              <a:gd name="adj" fmla="val 4762"/>
            </a:avLst>
          </a:prstGeom>
          <a:solidFill>
            <a:srgbClr val="6B2D2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860536" y="1691640"/>
            <a:ext cx="26334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800" dirty="0"/>
          </a:p>
        </p:txBody>
      </p:sp>
      <p:sp>
        <p:nvSpPr>
          <p:cNvPr id="15" name="Text 13"/>
          <p:cNvSpPr txBox="1"/>
          <p:nvPr/>
        </p:nvSpPr>
        <p:spPr>
          <a:xfrm>
            <a:off x="8997696" y="2606040"/>
            <a:ext cx="23591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Mortality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379476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INTRAOPERATIVE COMPLICATIONS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48640" y="4206240"/>
            <a:ext cx="329184" cy="329184"/>
          </a:xfrm>
          <a:prstGeom prst="ellipse">
            <a:avLst/>
          </a:prstGeom>
          <a:solidFill>
            <a:srgbClr val="C9AE8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48640" y="42062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051560" y="418795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anastomotic/staple-line leaks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548640" y="4709160"/>
            <a:ext cx="329184" cy="329184"/>
          </a:xfrm>
          <a:prstGeom prst="ellipse">
            <a:avLst/>
          </a:prstGeom>
          <a:solidFill>
            <a:srgbClr val="C9AE8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48640" y="47091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✓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469087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significant bleeding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548640" y="5212080"/>
            <a:ext cx="329184" cy="329184"/>
          </a:xfrm>
          <a:prstGeom prst="ellipse">
            <a:avLst/>
          </a:prstGeom>
          <a:solidFill>
            <a:srgbClr val="C9AE8C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48640" y="5212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0000"/>
                </a:solidFill>
              </a:rPr>
              <a:t>✓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051560" y="519379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venous thromboembolism (VTE)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6537960" y="3794760"/>
            <a:ext cx="5074920" cy="2514600"/>
          </a:xfrm>
          <a:prstGeom prst="roundRect">
            <a:avLst>
              <a:gd name="adj" fmla="val 4364"/>
            </a:avLst>
          </a:prstGeom>
          <a:solidFill>
            <a:srgbClr val="FAF6F0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858000" y="402336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6858000" y="4434840"/>
            <a:ext cx="4480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zero rate across the most feared early bariatric complications, in a newly established unit, demonstrates that structured mentorship can safely front-load surgical competency — rather than requiring years of unsupervised learning curve.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— SAFETY PROFILE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Complications, Readmissions &amp; Reoperation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916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7C8B6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5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606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SSI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9718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Surgical site infections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4297680" y="150876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6916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7C8B6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50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606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Readmissions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9718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the follow-up window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8046720" y="1508760"/>
            <a:ext cx="3566160" cy="2194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321040" y="1691640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7C8B6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26060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Reoperation</a:t>
            </a:r>
            <a:endParaRPr lang="en-US" sz="1900" dirty="0"/>
          </a:p>
        </p:txBody>
      </p:sp>
      <p:sp>
        <p:nvSpPr>
          <p:cNvPr id="15" name="Text 13"/>
          <p:cNvSpPr txBox="1"/>
          <p:nvPr/>
        </p:nvSpPr>
        <p:spPr>
          <a:xfrm>
            <a:off x="8321040" y="29718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case required return to theatre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548640" y="3977640"/>
            <a:ext cx="11064240" cy="1737360"/>
          </a:xfrm>
          <a:prstGeom prst="roundRect">
            <a:avLst>
              <a:gd name="adj" fmla="val 6316"/>
            </a:avLst>
          </a:prstGeom>
          <a:solidFill>
            <a:srgbClr val="6B2D2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68680" y="4206240"/>
            <a:ext cx="2011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C9A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</a:t>
            </a:r>
            <a:endParaRPr lang="en-US" sz="6000" dirty="0"/>
          </a:p>
        </p:txBody>
      </p:sp>
      <p:sp>
        <p:nvSpPr>
          <p:cNvPr id="18" name="Shape 16"/>
          <p:cNvSpPr/>
          <p:nvPr/>
        </p:nvSpPr>
        <p:spPr>
          <a:xfrm>
            <a:off x="3017520" y="4251960"/>
            <a:ext cx="0" cy="1188720"/>
          </a:xfrm>
          <a:prstGeom prst="line">
            <a:avLst/>
          </a:prstGeom>
          <a:noFill/>
          <a:ln w="19050">
            <a:solidFill>
              <a:srgbClr val="B8504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291840" y="4206240"/>
            <a:ext cx="8046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50" dirty="0">
                <a:solidFill>
                  <a:srgbClr val="E8F1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 of 32 patients experienced no leak, no major bleed, no VTE, no conversion, and no mortality — placing this early cohort's safety profile in line with established international bariatric benchmarks.</a:t>
            </a:r>
            <a:endParaRPr lang="en-US" sz="1850" dirty="0"/>
          </a:p>
        </p:txBody>
      </p:sp>
      <p:sp>
        <p:nvSpPr>
          <p:cNvPr id="20" name="Text 18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— WEIGHT LOSS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Weight-Loss Outcomes at 12 Months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4206240" cy="4480560"/>
          </a:xfrm>
          <a:prstGeom prst="roundRect">
            <a:avLst>
              <a:gd name="adj" fmla="val 2609"/>
            </a:avLst>
          </a:prstGeom>
          <a:solidFill>
            <a:srgbClr val="6B2D2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22960" y="192024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spc="15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TOTAL</a:t>
            </a:r>
            <a:endParaRPr lang="en-US" sz="18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800" b="1" spc="15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LOSS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514600"/>
            <a:ext cx="3657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27%</a:t>
            </a:r>
            <a:endParaRPr lang="en-US" sz="8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9319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12 months post-surgery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2960" y="4480560"/>
            <a:ext cx="3383280" cy="0"/>
          </a:xfrm>
          <a:prstGeom prst="line">
            <a:avLst/>
          </a:prstGeom>
          <a:noFill/>
          <a:ln w="19050">
            <a:solidFill>
              <a:srgbClr val="B850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46634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5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follow-up duration: 6.6 months</a:t>
            </a:r>
            <a:endParaRPr lang="en-US" sz="175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507492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E8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Trajectory described as favorable across the cohort</a:t>
            </a:r>
            <a:endParaRPr lang="en-US" sz="1750" dirty="0"/>
          </a:p>
        </p:txBody>
      </p:sp>
      <p:graphicFrame>
        <p:nvGraphicFramePr>
          <p:cNvPr id="11" name="Chart 0" descr=""/>
          <p:cNvGraphicFramePr/>
          <p:nvPr/>
        </p:nvGraphicFramePr>
        <p:xfrm>
          <a:off x="5074920" y="1737360"/>
          <a:ext cx="6537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2" name="Text 9"/>
          <p:cNvSpPr txBox="1"/>
          <p:nvPr/>
        </p:nvSpPr>
        <p:spPr>
          <a:xfrm>
            <a:off x="5074920" y="5806440"/>
            <a:ext cx="6537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intermediate points are illustrative of trend; reported data point is the 12-month mean of 27% TWL.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— PROGRAM FIDELITY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Structured Pathway Supported Compliance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06040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92024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6060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MDT Review</a:t>
            </a:r>
            <a:endParaRPr lang="en-US" sz="185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108960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 patients discussed by the multidisciplinary team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3154680" y="269748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3383280" y="1691640"/>
            <a:ext cx="2606040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11880" y="192024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61188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3611880" y="26060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Prehabilitation</a:t>
            </a:r>
            <a:endParaRPr lang="en-US" sz="1850" dirty="0"/>
          </a:p>
        </p:txBody>
      </p:sp>
      <p:sp>
        <p:nvSpPr>
          <p:cNvPr id="14" name="Text 12"/>
          <p:cNvSpPr txBox="1"/>
          <p:nvPr/>
        </p:nvSpPr>
        <p:spPr>
          <a:xfrm>
            <a:off x="3611880" y="3108960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optimization before listing for surgery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989320" y="269748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17920" y="1691640"/>
            <a:ext cx="2606040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446520" y="192024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44652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3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6446520" y="26060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Surgery</a:t>
            </a:r>
            <a:endParaRPr lang="en-US" sz="1850" dirty="0"/>
          </a:p>
        </p:txBody>
      </p:sp>
      <p:sp>
        <p:nvSpPr>
          <p:cNvPr id="20" name="Text 18"/>
          <p:cNvSpPr txBox="1"/>
          <p:nvPr/>
        </p:nvSpPr>
        <p:spPr>
          <a:xfrm>
            <a:off x="6446520" y="3108960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patients underwent bariatric surgery, 2025–2026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8823960" y="2697480"/>
            <a:ext cx="22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9052560" y="1691640"/>
            <a:ext cx="2606040" cy="246888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9281160" y="1920240"/>
            <a:ext cx="502920" cy="50292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281160" y="19202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4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9281160" y="26060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Follow-up</a:t>
            </a:r>
            <a:endParaRPr lang="en-US" sz="1850" dirty="0"/>
          </a:p>
        </p:txBody>
      </p:sp>
      <p:sp>
        <p:nvSpPr>
          <p:cNvPr id="26" name="Text 24"/>
          <p:cNvSpPr txBox="1"/>
          <p:nvPr/>
        </p:nvSpPr>
        <p:spPr>
          <a:xfrm>
            <a:off x="9281160" y="3108960"/>
            <a:ext cx="21488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Protocolized postoperative monitoring, mean 6.6 months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48640" y="4526280"/>
            <a:ext cx="11064240" cy="1143000"/>
          </a:xfrm>
          <a:prstGeom prst="roundRect">
            <a:avLst>
              <a:gd name="adj" fmla="val 8000"/>
            </a:avLst>
          </a:prstGeom>
          <a:solidFill>
            <a:srgbClr val="6B2D22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68680" y="4526280"/>
            <a:ext cx="104241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i="1" dirty="0">
                <a:solidFill>
                  <a:srgbClr val="E8F1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protocolized pathway — not ad hoc care — underpinned consistent follow-up compliance and enabled reliable outcome tracking from the program's very first cohort.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Outcomes Comparable to International Standards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11064240" cy="457200"/>
          </a:xfrm>
          <a:prstGeom prst="rect">
            <a:avLst/>
          </a:prstGeom>
          <a:solidFill>
            <a:srgbClr val="6B2D2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50876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METRIC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4937760" y="15087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PROGRAM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132320" y="150876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1965960"/>
            <a:ext cx="11064240" cy="777240"/>
          </a:xfrm>
          <a:prstGeom prst="rect">
            <a:avLst/>
          </a:prstGeom>
          <a:solidFill>
            <a:srgbClr val="FAF6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77240" y="196596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Mortality</a:t>
            </a:r>
            <a:endParaRPr lang="en-US" sz="1850" dirty="0"/>
          </a:p>
        </p:txBody>
      </p:sp>
      <p:sp>
        <p:nvSpPr>
          <p:cNvPr id="10" name="Text 8"/>
          <p:cNvSpPr txBox="1"/>
          <p:nvPr/>
        </p:nvSpPr>
        <p:spPr>
          <a:xfrm>
            <a:off x="4937760" y="196596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0%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7132320" y="196596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with high-volume benchmark centers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548640" y="2743200"/>
            <a:ext cx="1106424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77240" y="274320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leak / bleed / VTE</a:t>
            </a:r>
            <a:endParaRPr lang="en-US" sz="185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274320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0%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7132320" y="274320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Below typically reported early-program complication rates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11064240" cy="777240"/>
          </a:xfrm>
          <a:prstGeom prst="rect">
            <a:avLst/>
          </a:prstGeom>
          <a:solidFill>
            <a:srgbClr val="FAF6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Conversion to open</a:t>
            </a:r>
            <a:endParaRPr lang="en-US" sz="1850" dirty="0"/>
          </a:p>
        </p:txBody>
      </p:sp>
      <p:sp>
        <p:nvSpPr>
          <p:cNvPr id="18" name="Text 16"/>
          <p:cNvSpPr txBox="1"/>
          <p:nvPr/>
        </p:nvSpPr>
        <p:spPr>
          <a:xfrm>
            <a:off x="4937760" y="352044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0%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7132320" y="352044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Reflects sustained laparoscopic competency</a:t>
            </a:r>
            <a:endParaRPr lang="en-US" sz="1650" dirty="0"/>
          </a:p>
        </p:txBody>
      </p:sp>
      <p:sp>
        <p:nvSpPr>
          <p:cNvPr id="20" name="Shape 18"/>
          <p:cNvSpPr/>
          <p:nvPr/>
        </p:nvSpPr>
        <p:spPr>
          <a:xfrm>
            <a:off x="548640" y="4297680"/>
            <a:ext cx="11064240" cy="77724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4297680"/>
            <a:ext cx="4114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%TWL</a:t>
            </a:r>
            <a:endParaRPr lang="en-US" sz="1850" dirty="0"/>
          </a:p>
        </p:txBody>
      </p:sp>
      <p:sp>
        <p:nvSpPr>
          <p:cNvPr id="22" name="Text 20"/>
          <p:cNvSpPr txBox="1"/>
          <p:nvPr/>
        </p:nvSpPr>
        <p:spPr>
          <a:xfrm>
            <a:off x="4937760" y="429768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27%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429768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the range reported by mature international programs</a:t>
            </a:r>
            <a:endParaRPr lang="en-US" sz="1650" dirty="0"/>
          </a:p>
        </p:txBody>
      </p:sp>
      <p:sp>
        <p:nvSpPr>
          <p:cNvPr id="24" name="Text 22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6B2D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CONCLUSIONS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Mentorship-Driven Capacity Building Works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737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✓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70992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Feasible and safe in a resource-constrained public-sector setting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697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✓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267004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clinical outcomes comparable to international standards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365760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657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✓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363016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Weight-loss results in line with mature bariatric programs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48640" y="4617720"/>
            <a:ext cx="457200" cy="457200"/>
          </a:xfrm>
          <a:prstGeom prst="ellipse">
            <a:avLst/>
          </a:prstGeom>
          <a:solidFill>
            <a:srgbClr val="B8504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4617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✓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234440" y="4590288"/>
            <a:ext cx="9875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wider expansion of mentorship-driven bariatric services across public healthcare systems in LMICs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48640" y="5669280"/>
            <a:ext cx="11064240" cy="0"/>
          </a:xfrm>
          <a:prstGeom prst="line">
            <a:avLst/>
          </a:prstGeom>
          <a:noFill/>
          <a:ln w="12700">
            <a:solidFill>
              <a:srgbClr val="B8504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58978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i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model offers a replicable pathway for building sustainable bariatric surgery capacity where trained personnel and infrastructure are scarce.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6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BIBLIOGRAFIA</a:t>
            </a:r>
            <a:endParaRPr lang="en-US" sz="1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2B21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00200"/>
            <a:ext cx="548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60020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750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Khan HJ, Ghumman AK, Yunus T. Bridging the Gap — Addressing Barriers in Bariatric Surgery Training in Pakistan. Cureus. 2025;17(7):e87613.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548640" y="283464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834640"/>
            <a:ext cx="548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283464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750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 D, Malik AA, Kaiser A, et al. Laparoscopic Bariatric Surgery in a Public Sector Hospital in a Lower Middle-Income Country. IFSO World Congress Poster, 2018.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548640" y="4069080"/>
            <a:ext cx="1106424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CE7E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4069080"/>
            <a:ext cx="548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406908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750" dirty="0">
                <a:solidFill>
                  <a:srgbClr val="2B21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Eisenberg D, Shikora SA, Aarts E, et al. 2022 ASMBS/IFSO Indications for Metabolic and Bariatric Surgery. Surg Obes Relat Dis. 2022.</a:t>
            </a:r>
            <a:endParaRPr lang="en-US" sz="1750" dirty="0"/>
          </a:p>
        </p:txBody>
      </p:sp>
      <p:sp>
        <p:nvSpPr>
          <p:cNvPr id="13" name="Text 11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6B2D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84080" y="-1463040"/>
            <a:ext cx="3840480" cy="3840480"/>
          </a:xfrm>
          <a:prstGeom prst="ellipse">
            <a:avLst/>
          </a:prstGeom>
          <a:solidFill>
            <a:srgbClr val="B85042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097280" y="4206240"/>
            <a:ext cx="3291840" cy="3291840"/>
          </a:xfrm>
          <a:prstGeom prst="ellipse">
            <a:avLst/>
          </a:prstGeom>
          <a:solidFill>
            <a:srgbClr val="C9AE8C">
              <a:alpha val="3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246888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2918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9A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31520" y="4114800"/>
            <a:ext cx="2743200" cy="0"/>
          </a:xfrm>
          <a:prstGeom prst="line">
            <a:avLst/>
          </a:prstGeom>
          <a:noFill/>
          <a:ln w="25400">
            <a:solidFill>
              <a:srgbClr val="C9AE8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42976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BFD9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 2026  ·  Abstract #015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1147572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8A72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2026-09-11T04:48:08Z</dcterms:created>
  <dcterms:modified xsi:type="dcterms:W3CDTF">2026-09-11T04:48:08Z</dcterms:modified>
</cp:coreProperties>
</file>